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"/>
  </p:handoutMasterIdLst>
  <p:sldIdLst>
    <p:sldId id="258" r:id="rId2"/>
  </p:sldIdLst>
  <p:sldSz cx="21386800" cy="30279975"/>
  <p:notesSz cx="6858000" cy="9144000"/>
  <p:defaultTextStyle>
    <a:defPPr>
      <a:defRPr lang="es-ES"/>
    </a:defPPr>
    <a:lvl1pPr marL="0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158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2316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8474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4632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0789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6947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3105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9263" algn="l" defTabSz="417231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61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95E"/>
    <a:srgbClr val="464646"/>
    <a:srgbClr val="F1CF91"/>
    <a:srgbClr val="FF7709"/>
    <a:srgbClr val="FF8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snapVertSplitter="1" vertBarState="minimized" horzBarState="maximized">
    <p:restoredLeft sz="18835" autoAdjust="0"/>
    <p:restoredTop sz="94731"/>
  </p:normalViewPr>
  <p:slideViewPr>
    <p:cSldViewPr>
      <p:cViewPr varScale="1">
        <p:scale>
          <a:sx n="25" d="100"/>
          <a:sy n="25" d="100"/>
        </p:scale>
        <p:origin x="3756" y="204"/>
      </p:cViewPr>
      <p:guideLst>
        <p:guide orient="horz" pos="15661"/>
        <p:guide pos="67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Ledesma Cano" userId="ea0a0c15-192b-4722-a656-ba3e6ba13801" providerId="ADAL" clId="{C0E7CB3D-1C12-4B2A-ADD8-DA660AAC7AB6}"/>
    <pc:docChg chg="modMainMaster">
      <pc:chgData name="Beatriz Ledesma Cano" userId="ea0a0c15-192b-4722-a656-ba3e6ba13801" providerId="ADAL" clId="{C0E7CB3D-1C12-4B2A-ADD8-DA660AAC7AB6}" dt="2023-11-14T11:52:41.714" v="6" actId="20577"/>
      <pc:docMkLst>
        <pc:docMk/>
      </pc:docMkLst>
      <pc:sldMasterChg chg="modSp mod">
        <pc:chgData name="Beatriz Ledesma Cano" userId="ea0a0c15-192b-4722-a656-ba3e6ba13801" providerId="ADAL" clId="{C0E7CB3D-1C12-4B2A-ADD8-DA660AAC7AB6}" dt="2023-11-14T11:52:41.714" v="6" actId="20577"/>
        <pc:sldMasterMkLst>
          <pc:docMk/>
          <pc:sldMasterMk cId="0" sldId="2147483696"/>
        </pc:sldMasterMkLst>
        <pc:spChg chg="mod">
          <ac:chgData name="Beatriz Ledesma Cano" userId="ea0a0c15-192b-4722-a656-ba3e6ba13801" providerId="ADAL" clId="{C0E7CB3D-1C12-4B2A-ADD8-DA660AAC7AB6}" dt="2023-11-14T11:52:41.714" v="6" actId="20577"/>
          <ac:spMkLst>
            <pc:docMk/>
            <pc:sldMasterMk cId="0" sldId="2147483696"/>
            <ac:spMk id="9" creationId="{3672BCDA-6EC3-2459-90FC-93F27DA53CB3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C3322-B9E3-4440-BAE9-D423BB8BDB72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9BCF-3DF3-47EA-B10B-5FC91712546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684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505430" y="1212605"/>
            <a:ext cx="4812030" cy="2583610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9340" y="1212605"/>
            <a:ext cx="14079643" cy="2583610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9340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871623" y="7065330"/>
            <a:ext cx="9445837" cy="19983384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7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DD9D869-F272-5798-8C48-EBB9C4E92FE5}"/>
              </a:ext>
            </a:extLst>
          </p:cNvPr>
          <p:cNvGrpSpPr/>
          <p:nvPr userDrawn="1"/>
        </p:nvGrpSpPr>
        <p:grpSpPr>
          <a:xfrm>
            <a:off x="396256" y="18307"/>
            <a:ext cx="20990544" cy="2583732"/>
            <a:chOff x="396256" y="18307"/>
            <a:chExt cx="20990544" cy="2583732"/>
          </a:xfrm>
        </p:grpSpPr>
        <p:pic>
          <p:nvPicPr>
            <p:cNvPr id="6" name="Imagen 5" descr="Diagrama&#10;&#10;Descripción generada automáticamente">
              <a:extLst>
                <a:ext uri="{FF2B5EF4-FFF2-40B4-BE49-F238E27FC236}">
                  <a16:creationId xmlns:a16="http://schemas.microsoft.com/office/drawing/2014/main" id="{55E41BE5-2FC8-CB16-4071-DF5511B42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4600" y="18307"/>
              <a:ext cx="5602200" cy="2583732"/>
            </a:xfrm>
            <a:prstGeom prst="rect">
              <a:avLst/>
            </a:prstGeom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9A84939E-D6D8-A720-1B68-6266D0523492}"/>
                </a:ext>
              </a:extLst>
            </p:cNvPr>
            <p:cNvGrpSpPr/>
            <p:nvPr userDrawn="1"/>
          </p:nvGrpSpPr>
          <p:grpSpPr>
            <a:xfrm>
              <a:off x="849274" y="226487"/>
              <a:ext cx="2808312" cy="2167373"/>
              <a:chOff x="849274" y="234331"/>
              <a:chExt cx="2808312" cy="2167373"/>
            </a:xfrm>
          </p:grpSpPr>
          <p:pic>
            <p:nvPicPr>
              <p:cNvPr id="13" name="Imagen 12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F917A7D3-8E54-1117-BD3B-68300D3442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729"/>
              <a:stretch/>
            </p:blipFill>
            <p:spPr>
              <a:xfrm>
                <a:off x="1043172" y="234331"/>
                <a:ext cx="2420516" cy="1312885"/>
              </a:xfrm>
              <a:prstGeom prst="rect">
                <a:avLst/>
              </a:prstGeom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4E73A690-04E4-6A0A-4B13-5796AB19BC17}"/>
                  </a:ext>
                </a:extLst>
              </p:cNvPr>
              <p:cNvSpPr txBox="1"/>
              <p:nvPr userDrawn="1"/>
            </p:nvSpPr>
            <p:spPr>
              <a:xfrm>
                <a:off x="849274" y="1570707"/>
                <a:ext cx="2808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/>
                  <a:t>PROGRAMA IBEROAMERICANO DE CIENCIA Y TECNOLOGÍA PARA EL DESARROLLO</a:t>
                </a:r>
              </a:p>
            </p:txBody>
          </p:sp>
        </p:grp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8F9C3C37-DCD9-E3D4-D20F-43E8ED8A9DB2}"/>
                </a:ext>
              </a:extLst>
            </p:cNvPr>
            <p:cNvCxnSpPr/>
            <p:nvPr userDrawn="1"/>
          </p:nvCxnSpPr>
          <p:spPr>
            <a:xfrm>
              <a:off x="396256" y="2401704"/>
              <a:ext cx="205222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37" userDrawn="1">
          <p15:clr>
            <a:srgbClr val="FBAE40"/>
          </p15:clr>
        </p15:guide>
        <p15:guide id="2" pos="67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E730-92A8-48D1-A14D-6DB8C7034286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15228-17FF-47CD-BBC2-E0975F4B35C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49274" y="2707762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9339" y="8060482"/>
            <a:ext cx="19209243" cy="20004571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B037D-21D6-4B61-8F44-A44E5FAF7008}" type="datetimeFigureOut">
              <a:rPr lang="es-ES" smtClean="0"/>
              <a:pPr/>
              <a:t>14/11/2023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B721-1C2B-4621-A4A4-04B83FD62943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F8D7765-DC5B-E59A-96A1-EE5E900BA88C}"/>
              </a:ext>
            </a:extLst>
          </p:cNvPr>
          <p:cNvGrpSpPr/>
          <p:nvPr userDrawn="1"/>
        </p:nvGrpSpPr>
        <p:grpSpPr>
          <a:xfrm>
            <a:off x="396256" y="18307"/>
            <a:ext cx="20990544" cy="2583732"/>
            <a:chOff x="396256" y="18307"/>
            <a:chExt cx="20990544" cy="2583732"/>
          </a:xfrm>
        </p:grpSpPr>
        <p:pic>
          <p:nvPicPr>
            <p:cNvPr id="8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6140C15B-E762-1A10-53BB-79F48D94C8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4600" y="18307"/>
              <a:ext cx="5602200" cy="2583732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672BCDA-6EC3-2459-90FC-93F27DA53CB3}"/>
                </a:ext>
              </a:extLst>
            </p:cNvPr>
            <p:cNvSpPr txBox="1"/>
            <p:nvPr userDrawn="1"/>
          </p:nvSpPr>
          <p:spPr>
            <a:xfrm>
              <a:off x="4935295" y="525343"/>
              <a:ext cx="957159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3600" b="1" dirty="0"/>
                <a:t>II Encuentro RIMSGES </a:t>
              </a:r>
            </a:p>
            <a:p>
              <a:pPr algn="ctr"/>
              <a:r>
                <a:rPr lang="es-ES" sz="3200" i="1" dirty="0"/>
                <a:t>“Modelos de sistemas de gestión de energía sostenibles”</a:t>
              </a:r>
            </a:p>
            <a:p>
              <a:pPr algn="ctr"/>
              <a:r>
                <a:rPr lang="es-ES" sz="2800" dirty="0"/>
                <a:t>Badajoz</a:t>
              </a:r>
              <a:r>
                <a:rPr lang="es-ES" sz="2800"/>
                <a:t>, 16 y 17 </a:t>
              </a:r>
              <a:r>
                <a:rPr lang="es-ES" sz="2800" dirty="0"/>
                <a:t>de noviembre de 2023</a:t>
              </a: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0D44CD43-59A2-5D23-2B19-A99212C24417}"/>
                </a:ext>
              </a:extLst>
            </p:cNvPr>
            <p:cNvGrpSpPr/>
            <p:nvPr userDrawn="1"/>
          </p:nvGrpSpPr>
          <p:grpSpPr>
            <a:xfrm>
              <a:off x="849274" y="226487"/>
              <a:ext cx="2808312" cy="2167373"/>
              <a:chOff x="849274" y="234331"/>
              <a:chExt cx="2808312" cy="2167373"/>
            </a:xfrm>
          </p:grpSpPr>
          <p:pic>
            <p:nvPicPr>
              <p:cNvPr id="12" name="Imagen 11" descr="Texto&#10;&#10;Descripción generada automáticamente con confianza media">
                <a:extLst>
                  <a:ext uri="{FF2B5EF4-FFF2-40B4-BE49-F238E27FC236}">
                    <a16:creationId xmlns:a16="http://schemas.microsoft.com/office/drawing/2014/main" id="{AFBC9F3C-D708-8B0E-4C43-1D6710C156C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729"/>
              <a:stretch/>
            </p:blipFill>
            <p:spPr>
              <a:xfrm>
                <a:off x="1043172" y="234331"/>
                <a:ext cx="2420516" cy="1312885"/>
              </a:xfrm>
              <a:prstGeom prst="rect">
                <a:avLst/>
              </a:prstGeom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69C41A3-255B-81CB-CBE5-04E594F1CC62}"/>
                  </a:ext>
                </a:extLst>
              </p:cNvPr>
              <p:cNvSpPr txBox="1"/>
              <p:nvPr userDrawn="1"/>
            </p:nvSpPr>
            <p:spPr>
              <a:xfrm>
                <a:off x="849274" y="1570707"/>
                <a:ext cx="28083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sz="1600" dirty="0"/>
                  <a:t>PROGRAMA IBEROAMERICANO DE CIENCIA Y TECNOLOGÍA PARA EL DESARROLLO</a:t>
                </a:r>
              </a:p>
            </p:txBody>
          </p:sp>
        </p:grp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242B3FFE-970E-F60B-CBBF-9E1CA6A49277}"/>
                </a:ext>
              </a:extLst>
            </p:cNvPr>
            <p:cNvCxnSpPr/>
            <p:nvPr userDrawn="1"/>
          </p:nvCxnSpPr>
          <p:spPr>
            <a:xfrm>
              <a:off x="396256" y="2401704"/>
              <a:ext cx="2052228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37" userDrawn="1">
          <p15:clr>
            <a:srgbClr val="F26B43"/>
          </p15:clr>
        </p15:guide>
        <p15:guide id="2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178050"/>
            <a:ext cx="9369425" cy="1846263"/>
          </a:xfrm>
        </p:spPr>
        <p:txBody>
          <a:bodyPr>
            <a:normAutofit/>
          </a:bodyPr>
          <a:lstStyle/>
          <a:p>
            <a:r>
              <a:rPr lang="es-ES" sz="6000" dirty="0">
                <a:latin typeface="Candara" panose="020E0502030303020204" pitchFamily="34" charset="0"/>
                <a:cs typeface="Segoe UI" pitchFamily="34" charset="0"/>
              </a:rPr>
              <a:t>Título del trabajo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2320" y="7059735"/>
            <a:ext cx="53285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commodo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 (</a:t>
            </a:r>
            <a:r>
              <a:rPr lang="es-ES" sz="2400" dirty="0" err="1">
                <a:latin typeface="Candara" panose="020E0502030303020204" pitchFamily="34" charset="0"/>
              </a:rPr>
              <a:t>Fig</a:t>
            </a:r>
            <a:r>
              <a:rPr lang="es-ES" sz="2400" dirty="0">
                <a:latin typeface="Candara" panose="020E0502030303020204" pitchFamily="34" charset="0"/>
              </a:rPr>
              <a:t> 1). </a:t>
            </a: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laborum.ud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341472" y="6925706"/>
            <a:ext cx="33095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l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laboua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1027" name="Picture 3" descr="C:\Users\dacolrui\Desktop\Tart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4595" r="2084" b="5217"/>
          <a:stretch/>
        </p:blipFill>
        <p:spPr bwMode="auto">
          <a:xfrm>
            <a:off x="2455880" y="21054693"/>
            <a:ext cx="6412335" cy="211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1044328" y="13934598"/>
            <a:ext cx="9235440" cy="478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912493" y="15905204"/>
            <a:ext cx="30245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652840" y="11576533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1. </a:t>
            </a:r>
            <a:r>
              <a:rPr lang="es-ES" sz="2400" dirty="0" err="1">
                <a:latin typeface="+mj-lt"/>
              </a:rPr>
              <a:t>Introduction</a:t>
            </a:r>
            <a:endParaRPr lang="es-ES" sz="2400" dirty="0">
              <a:latin typeface="+mj-lt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394458" y="23535306"/>
            <a:ext cx="6261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3. </a:t>
            </a:r>
            <a:r>
              <a:rPr lang="es-ES" sz="2400" dirty="0" err="1">
                <a:latin typeface="+mj-lt"/>
              </a:rPr>
              <a:t>Results</a:t>
            </a:r>
            <a:endParaRPr lang="es-ES" sz="2400" dirty="0"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108696" y="15905204"/>
            <a:ext cx="30999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1418302" y="15926146"/>
            <a:ext cx="9070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commodo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</a:rPr>
              <a:t>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3C10E9-FB41-40BE-A243-B90EB38B3649}"/>
              </a:ext>
            </a:extLst>
          </p:cNvPr>
          <p:cNvSpPr txBox="1"/>
          <p:nvPr/>
        </p:nvSpPr>
        <p:spPr>
          <a:xfrm>
            <a:off x="6516936" y="3677721"/>
            <a:ext cx="838190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PT" sz="2800" dirty="0">
                <a:latin typeface="Candara" panose="020E0502030303020204" pitchFamily="34" charset="0"/>
              </a:rPr>
              <a:t>N. Apellidos</a:t>
            </a:r>
            <a:r>
              <a:rPr lang="pt-PT" sz="2800" baseline="30000" dirty="0">
                <a:latin typeface="Candara" panose="020E0502030303020204" pitchFamily="34" charset="0"/>
              </a:rPr>
              <a:t> (1)</a:t>
            </a:r>
            <a:r>
              <a:rPr lang="pt-PT" sz="2800" dirty="0">
                <a:latin typeface="Candara" panose="020E0502030303020204" pitchFamily="34" charset="0"/>
              </a:rPr>
              <a:t>, N. Apellidos</a:t>
            </a:r>
            <a:r>
              <a:rPr lang="pt-PT" sz="2800" baseline="30000" dirty="0">
                <a:latin typeface="Candara" panose="020E0502030303020204" pitchFamily="34" charset="0"/>
              </a:rPr>
              <a:t>(2)</a:t>
            </a:r>
            <a:r>
              <a:rPr lang="pt-PT" sz="2800" dirty="0">
                <a:latin typeface="Candara" panose="020E0502030303020204" pitchFamily="34" charset="0"/>
              </a:rPr>
              <a:t>, N. Apellidos</a:t>
            </a:r>
            <a:r>
              <a:rPr lang="pt-PT" sz="2800" baseline="30000" dirty="0">
                <a:latin typeface="Candara" panose="020E0502030303020204" pitchFamily="34" charset="0"/>
              </a:rPr>
              <a:t>(3)</a:t>
            </a:r>
            <a:endParaRPr lang="en-US" sz="2800" dirty="0">
              <a:latin typeface="Candara" panose="020E0502030303020204" pitchFamily="34" charset="0"/>
            </a:endParaRPr>
          </a:p>
          <a:p>
            <a:pPr algn="ctr"/>
            <a:r>
              <a:rPr lang="en-GB" sz="2800" i="1" baseline="30000" dirty="0">
                <a:latin typeface="Candara" panose="020E0502030303020204" pitchFamily="34" charset="0"/>
              </a:rPr>
              <a:t> (1)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 </a:t>
            </a:r>
            <a:r>
              <a:rPr lang="en-GB" sz="2800" i="1" baseline="30000" dirty="0">
                <a:latin typeface="Candara" panose="020E0502030303020204" pitchFamily="34" charset="0"/>
              </a:rPr>
              <a:t>(2)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 </a:t>
            </a:r>
            <a:r>
              <a:rPr lang="en-GB" sz="2800" i="1" baseline="30000" dirty="0">
                <a:latin typeface="Candara" panose="020E0502030303020204" pitchFamily="34" charset="0"/>
              </a:rPr>
              <a:t>(3)</a:t>
            </a:r>
            <a:r>
              <a:rPr lang="en-GB" sz="2800" i="1" dirty="0" err="1">
                <a:latin typeface="Candara" panose="020E0502030303020204" pitchFamily="34" charset="0"/>
              </a:rPr>
              <a:t>Afiliación</a:t>
            </a:r>
            <a:r>
              <a:rPr lang="en-GB" sz="2800" i="1" dirty="0">
                <a:latin typeface="Candara" panose="020E0502030303020204" pitchFamily="34" charset="0"/>
              </a:rPr>
              <a:t> </a:t>
            </a:r>
            <a:r>
              <a:rPr lang="en-GB" sz="2800" i="1" dirty="0" err="1">
                <a:latin typeface="Candara" panose="020E0502030303020204" pitchFamily="34" charset="0"/>
              </a:rPr>
              <a:t>Autor</a:t>
            </a:r>
            <a:r>
              <a:rPr lang="en-GB" sz="2800" i="1" dirty="0">
                <a:latin typeface="Candara" panose="020E0502030303020204" pitchFamily="34" charset="0"/>
              </a:rPr>
              <a:t>.</a:t>
            </a:r>
            <a:endParaRPr lang="en-US" sz="2800" i="1" dirty="0">
              <a:latin typeface="Candara" panose="020E0502030303020204" pitchFamily="34" charset="0"/>
            </a:endParaRPr>
          </a:p>
          <a:p>
            <a:pPr algn="ctr"/>
            <a:r>
              <a:rPr lang="en-GB" sz="2800" i="1" dirty="0">
                <a:latin typeface="Candara" panose="020E0502030303020204" pitchFamily="34" charset="0"/>
              </a:rPr>
              <a:t>*Email de </a:t>
            </a:r>
            <a:r>
              <a:rPr lang="en-GB" sz="2800" i="1" dirty="0" err="1">
                <a:latin typeface="Candara" panose="020E0502030303020204" pitchFamily="34" charset="0"/>
              </a:rPr>
              <a:t>contacto</a:t>
            </a:r>
            <a:r>
              <a:rPr lang="en-GB" sz="2800" i="1" dirty="0">
                <a:latin typeface="Candara" panose="020E0502030303020204" pitchFamily="34" charset="0"/>
              </a:rPr>
              <a:t>: ejemplo@ejemplo.com</a:t>
            </a:r>
            <a:endParaRPr lang="en-US" sz="2800" i="1" dirty="0">
              <a:latin typeface="Candara" panose="020E0502030303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FDC9B0C3-E363-4D5A-826D-784CEC10B50C}"/>
              </a:ext>
            </a:extLst>
          </p:cNvPr>
          <p:cNvGrpSpPr/>
          <p:nvPr/>
        </p:nvGrpSpPr>
        <p:grpSpPr>
          <a:xfrm>
            <a:off x="900312" y="4716245"/>
            <a:ext cx="5479259" cy="2646878"/>
            <a:chOff x="900312" y="4860261"/>
            <a:chExt cx="5479259" cy="264687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96D62BE-9083-490C-ACC9-CAE4695C1E6B}"/>
                </a:ext>
              </a:extLst>
            </p:cNvPr>
            <p:cNvSpPr txBox="1"/>
            <p:nvPr/>
          </p:nvSpPr>
          <p:spPr>
            <a:xfrm>
              <a:off x="900312" y="4860261"/>
              <a:ext cx="957313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1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2DE8AB6-8D35-4A12-9DB0-0D71A8C2A887}"/>
                </a:ext>
              </a:extLst>
            </p:cNvPr>
            <p:cNvSpPr txBox="1"/>
            <p:nvPr/>
          </p:nvSpPr>
          <p:spPr>
            <a:xfrm>
              <a:off x="1982213" y="5804200"/>
              <a:ext cx="439735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Introducción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pic>
        <p:nvPicPr>
          <p:cNvPr id="22" name="Gráfico 21" descr="Equipo">
            <a:extLst>
              <a:ext uri="{FF2B5EF4-FFF2-40B4-BE49-F238E27FC236}">
                <a16:creationId xmlns:a16="http://schemas.microsoft.com/office/drawing/2014/main" id="{5385FDE1-F4F3-4184-8D47-79B4EB48D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88944" y="8581890"/>
            <a:ext cx="3240360" cy="3240360"/>
          </a:xfrm>
          <a:prstGeom prst="rect">
            <a:avLst/>
          </a:prstGeom>
        </p:spPr>
      </p:pic>
      <p:sp>
        <p:nvSpPr>
          <p:cNvPr id="36" name="14 Rectángulo">
            <a:extLst>
              <a:ext uri="{FF2B5EF4-FFF2-40B4-BE49-F238E27FC236}">
                <a16:creationId xmlns:a16="http://schemas.microsoft.com/office/drawing/2014/main" id="{687DD6A9-6DB2-4EF8-8964-077D7C9BEC51}"/>
              </a:ext>
            </a:extLst>
          </p:cNvPr>
          <p:cNvSpPr/>
          <p:nvPr/>
        </p:nvSpPr>
        <p:spPr>
          <a:xfrm>
            <a:off x="11467072" y="13934598"/>
            <a:ext cx="9235440" cy="4789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16 CuadroTexto">
            <a:extLst>
              <a:ext uri="{FF2B5EF4-FFF2-40B4-BE49-F238E27FC236}">
                <a16:creationId xmlns:a16="http://schemas.microsoft.com/office/drawing/2014/main" id="{0AB57E2F-55C0-4313-99DD-6BF4271C7466}"/>
              </a:ext>
            </a:extLst>
          </p:cNvPr>
          <p:cNvSpPr txBox="1"/>
          <p:nvPr/>
        </p:nvSpPr>
        <p:spPr>
          <a:xfrm>
            <a:off x="14864725" y="13179101"/>
            <a:ext cx="562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>
                <a:latin typeface="+mj-lt"/>
              </a:rPr>
              <a:t>Fig</a:t>
            </a:r>
            <a:r>
              <a:rPr lang="es-ES" sz="2400" dirty="0">
                <a:latin typeface="+mj-lt"/>
              </a:rPr>
              <a:t> 2. </a:t>
            </a:r>
            <a:r>
              <a:rPr lang="es-ES" sz="2400" dirty="0" err="1">
                <a:latin typeface="+mj-lt"/>
              </a:rPr>
              <a:t>Methodology</a:t>
            </a:r>
            <a:endParaRPr lang="es-ES" sz="2400" dirty="0">
              <a:latin typeface="+mj-lt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36754444-543E-4396-A238-BA8EE9F5B750}"/>
              </a:ext>
            </a:extLst>
          </p:cNvPr>
          <p:cNvSpPr txBox="1"/>
          <p:nvPr/>
        </p:nvSpPr>
        <p:spPr>
          <a:xfrm>
            <a:off x="11467072" y="26161274"/>
            <a:ext cx="909105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  <a:ea typeface="Cambria" panose="02040503050406030204" pitchFamily="18" charset="0"/>
              </a:rPr>
              <a:t>Agradecimientos: 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The authors are grateful to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Ministerio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Ciencia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Innovación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y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Universidades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and the Junta de Extremadura and FEDER (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Fondo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Europeo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Desarrollo Regional “Una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manera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de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hacer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Europa”), for </a:t>
            </a:r>
            <a:r>
              <a:rPr lang="en-US" sz="2000" dirty="0" err="1">
                <a:latin typeface="Candara" panose="020E0502030303020204" pitchFamily="34" charset="0"/>
                <a:ea typeface="Cambria" panose="02040503050406030204" pitchFamily="18" charset="0"/>
              </a:rPr>
              <a:t>finantial</a:t>
            </a:r>
            <a:r>
              <a:rPr lang="en-US" sz="2000" dirty="0">
                <a:latin typeface="Candara" panose="020E0502030303020204" pitchFamily="34" charset="0"/>
                <a:ea typeface="Cambria" panose="02040503050406030204" pitchFamily="18" charset="0"/>
              </a:rPr>
              <a:t> help by projects CTM2016‐7xxxx‐R and IB16xxx, respectively.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  <p:sp>
        <p:nvSpPr>
          <p:cNvPr id="58" name="9 CuadroTexto">
            <a:extLst>
              <a:ext uri="{FF2B5EF4-FFF2-40B4-BE49-F238E27FC236}">
                <a16:creationId xmlns:a16="http://schemas.microsoft.com/office/drawing/2014/main" id="{F4ECAE44-D795-4A66-8B77-46A899E12613}"/>
              </a:ext>
            </a:extLst>
          </p:cNvPr>
          <p:cNvSpPr txBox="1"/>
          <p:nvPr/>
        </p:nvSpPr>
        <p:spPr>
          <a:xfrm>
            <a:off x="15054404" y="6925706"/>
            <a:ext cx="55391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34" name="Gráfico 33" descr="Robot">
            <a:extLst>
              <a:ext uri="{FF2B5EF4-FFF2-40B4-BE49-F238E27FC236}">
                <a16:creationId xmlns:a16="http://schemas.microsoft.com/office/drawing/2014/main" id="{7E26643D-2895-421C-8836-0D72679DE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63856" y="11315189"/>
            <a:ext cx="1920240" cy="1920240"/>
          </a:xfrm>
          <a:prstGeom prst="rect">
            <a:avLst/>
          </a:prstGeom>
        </p:spPr>
      </p:pic>
      <p:sp>
        <p:nvSpPr>
          <p:cNvPr id="64" name="23 CuadroTexto">
            <a:extLst>
              <a:ext uri="{FF2B5EF4-FFF2-40B4-BE49-F238E27FC236}">
                <a16:creationId xmlns:a16="http://schemas.microsoft.com/office/drawing/2014/main" id="{651341A5-5EC0-4557-9B1A-D189437430B7}"/>
              </a:ext>
            </a:extLst>
          </p:cNvPr>
          <p:cNvSpPr txBox="1"/>
          <p:nvPr/>
        </p:nvSpPr>
        <p:spPr>
          <a:xfrm>
            <a:off x="7456806" y="15905203"/>
            <a:ext cx="30999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sunt</a:t>
            </a:r>
            <a:r>
              <a:rPr lang="es-ES" sz="2400" dirty="0">
                <a:latin typeface="Candara" panose="020E0502030303020204" pitchFamily="34" charset="0"/>
              </a:rPr>
              <a:t> in culpa </a:t>
            </a:r>
            <a:r>
              <a:rPr lang="es-ES" sz="2400" dirty="0" err="1">
                <a:latin typeface="Candara" panose="020E0502030303020204" pitchFamily="34" charset="0"/>
              </a:rPr>
              <a:t>qui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043F9FA-F57F-4500-ADCE-813988CDF174}"/>
              </a:ext>
            </a:extLst>
          </p:cNvPr>
          <p:cNvGrpSpPr/>
          <p:nvPr/>
        </p:nvGrpSpPr>
        <p:grpSpPr>
          <a:xfrm>
            <a:off x="11273610" y="13406426"/>
            <a:ext cx="5842693" cy="2646878"/>
            <a:chOff x="900312" y="4626819"/>
            <a:chExt cx="5842693" cy="2646878"/>
          </a:xfrm>
        </p:grpSpPr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9948B95D-613B-4DB8-A396-B6B99D03F187}"/>
                </a:ext>
              </a:extLst>
            </p:cNvPr>
            <p:cNvSpPr txBox="1"/>
            <p:nvPr/>
          </p:nvSpPr>
          <p:spPr>
            <a:xfrm>
              <a:off x="900312" y="4626819"/>
              <a:ext cx="127150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4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D0989A99-0D80-4E6B-ADB4-34DB5E2664AD}"/>
                </a:ext>
              </a:extLst>
            </p:cNvPr>
            <p:cNvSpPr txBox="1"/>
            <p:nvPr/>
          </p:nvSpPr>
          <p:spPr>
            <a:xfrm>
              <a:off x="2239849" y="5802251"/>
              <a:ext cx="450315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Conclusiones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56BB1BAE-B4FA-4E93-BEB0-22257832410B}"/>
              </a:ext>
            </a:extLst>
          </p:cNvPr>
          <p:cNvGrpSpPr/>
          <p:nvPr/>
        </p:nvGrpSpPr>
        <p:grpSpPr>
          <a:xfrm>
            <a:off x="972320" y="13478434"/>
            <a:ext cx="4887751" cy="2646878"/>
            <a:chOff x="900312" y="4702603"/>
            <a:chExt cx="4887751" cy="2646878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97A64F6C-37E6-4ECD-8743-8D09D2FA338B}"/>
                </a:ext>
              </a:extLst>
            </p:cNvPr>
            <p:cNvSpPr txBox="1"/>
            <p:nvPr/>
          </p:nvSpPr>
          <p:spPr>
            <a:xfrm>
              <a:off x="900312" y="4702603"/>
              <a:ext cx="1178528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3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4E68A267-5364-45A7-A760-A5DA91288AE4}"/>
                </a:ext>
              </a:extLst>
            </p:cNvPr>
            <p:cNvSpPr txBox="1"/>
            <p:nvPr/>
          </p:nvSpPr>
          <p:spPr>
            <a:xfrm>
              <a:off x="1982213" y="5804200"/>
              <a:ext cx="38058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Resultados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60E0D75B-4998-46E2-8FC5-5F9691D5298E}"/>
              </a:ext>
            </a:extLst>
          </p:cNvPr>
          <p:cNvGrpSpPr/>
          <p:nvPr/>
        </p:nvGrpSpPr>
        <p:grpSpPr>
          <a:xfrm>
            <a:off x="11190805" y="4716245"/>
            <a:ext cx="5509716" cy="2646878"/>
            <a:chOff x="900312" y="4860261"/>
            <a:chExt cx="5509716" cy="2646878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4004E5E2-9DB6-4BBB-87A9-EC3320665FF8}"/>
                </a:ext>
              </a:extLst>
            </p:cNvPr>
            <p:cNvSpPr txBox="1"/>
            <p:nvPr/>
          </p:nvSpPr>
          <p:spPr>
            <a:xfrm>
              <a:off x="900312" y="4860261"/>
              <a:ext cx="1144865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600" b="1" i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2</a:t>
              </a:r>
              <a:endParaRPr lang="en-US" sz="16600" b="1" i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DE0C96BB-6D27-4DF1-8974-7DD70ECF98F2}"/>
                </a:ext>
              </a:extLst>
            </p:cNvPr>
            <p:cNvSpPr txBox="1"/>
            <p:nvPr/>
          </p:nvSpPr>
          <p:spPr>
            <a:xfrm>
              <a:off x="1982213" y="5804200"/>
              <a:ext cx="442781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000" b="1" dirty="0">
                  <a:solidFill>
                    <a:schemeClr val="accent4">
                      <a:lumMod val="50000"/>
                    </a:schemeClr>
                  </a:solidFill>
                  <a:latin typeface="Candara" panose="020E0502030303020204" pitchFamily="34" charset="0"/>
                </a:rPr>
                <a:t>Metodología</a:t>
              </a:r>
              <a:endParaRPr lang="en-US" sz="60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D71135F-1A6F-4582-A1B1-D7B4C74B3B69}"/>
              </a:ext>
            </a:extLst>
          </p:cNvPr>
          <p:cNvSpPr txBox="1"/>
          <p:nvPr/>
        </p:nvSpPr>
        <p:spPr>
          <a:xfrm>
            <a:off x="11418302" y="21957949"/>
            <a:ext cx="328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>
                <a:solidFill>
                  <a:schemeClr val="accent4">
                    <a:lumMod val="50000"/>
                  </a:schemeClr>
                </a:solidFill>
                <a:latin typeface="Candara" panose="020E0502030303020204" pitchFamily="34" charset="0"/>
              </a:rPr>
              <a:t>Referencias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982D23FB-20F3-41B1-9F9D-57C167393FD8}"/>
              </a:ext>
            </a:extLst>
          </p:cNvPr>
          <p:cNvSpPr txBox="1"/>
          <p:nvPr/>
        </p:nvSpPr>
        <p:spPr>
          <a:xfrm>
            <a:off x="11398451" y="23196769"/>
            <a:ext cx="91950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Agulhon R.,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Bassino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J. P., Boniface J. C.,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Brechbuhler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Ch.,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Milaire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H. G., </a:t>
            </a:r>
            <a:r>
              <a:rPr lang="fr-FR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Mouchart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A., Roussel C. (1980). </a:t>
            </a:r>
            <a:r>
              <a:rPr lang="fr-FR" sz="2400" i="1" dirty="0">
                <a:latin typeface="Candara" panose="020E0502030303020204" pitchFamily="34" charset="0"/>
                <a:ea typeface="Cambria" panose="02040503050406030204" pitchFamily="18" charset="0"/>
              </a:rPr>
              <a:t>Protection </a:t>
            </a:r>
            <a:r>
              <a:rPr lang="fr-FR" sz="2400" i="1" dirty="0" err="1">
                <a:latin typeface="Candara" panose="020E0502030303020204" pitchFamily="34" charset="0"/>
                <a:ea typeface="Cambria" panose="02040503050406030204" pitchFamily="18" charset="0"/>
              </a:rPr>
              <a:t>integree</a:t>
            </a:r>
            <a:r>
              <a:rPr lang="fr-FR" sz="2400" i="1" dirty="0">
                <a:latin typeface="Candara" panose="020E0502030303020204" pitchFamily="34" charset="0"/>
                <a:ea typeface="Cambria" panose="02040503050406030204" pitchFamily="18" charset="0"/>
              </a:rPr>
              <a:t> du vigne.</a:t>
            </a:r>
            <a:r>
              <a:rPr lang="fr-FR" sz="2400" dirty="0">
                <a:latin typeface="Candara" panose="020E0502030303020204" pitchFamily="34" charset="0"/>
                <a:ea typeface="Cambria" panose="02040503050406030204" pitchFamily="18" charset="0"/>
              </a:rPr>
              <a:t> </a:t>
            </a:r>
            <a:r>
              <a:rPr lang="en-GB" sz="2400" dirty="0">
                <a:latin typeface="Candara" panose="020E0502030303020204" pitchFamily="34" charset="0"/>
                <a:ea typeface="Cambria" panose="02040503050406030204" pitchFamily="18" charset="0"/>
              </a:rPr>
              <a:t>ITV-ACTA. Ed. </a:t>
            </a:r>
            <a:r>
              <a:rPr lang="en-GB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Issoudun</a:t>
            </a:r>
            <a:r>
              <a:rPr lang="en-GB" sz="2400" dirty="0">
                <a:latin typeface="Candara" panose="020E0502030303020204" pitchFamily="34" charset="0"/>
                <a:ea typeface="Cambria" panose="02040503050406030204" pitchFamily="18" charset="0"/>
              </a:rPr>
              <a:t>. Francia I, 148, pp. 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II, 79 pp.</a:t>
            </a:r>
            <a:endParaRPr lang="en-US" sz="2400" dirty="0">
              <a:latin typeface="Candara" panose="020E0502030303020204" pitchFamily="34" charset="0"/>
              <a:ea typeface="Cambria" panose="02040503050406030204" pitchFamily="18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Barrios G., Castillo R., </a:t>
            </a:r>
            <a:r>
              <a:rPr lang="es-ES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Coscolla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 R., Lucas A., Pérez J. L., Toledo J. coord. (1998). </a:t>
            </a:r>
            <a:r>
              <a:rPr lang="es-ES" sz="2400" i="1" dirty="0">
                <a:latin typeface="Candara" panose="020E0502030303020204" pitchFamily="34" charset="0"/>
                <a:ea typeface="Cambria" panose="02040503050406030204" pitchFamily="18" charset="0"/>
              </a:rPr>
              <a:t>Los parásitos de la vid. Estrategias de protección razonada. 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MAPA-</a:t>
            </a:r>
            <a:r>
              <a:rPr lang="es-ES" sz="2400" dirty="0" err="1">
                <a:latin typeface="Candara" panose="020E0502030303020204" pitchFamily="34" charset="0"/>
                <a:ea typeface="Cambria" panose="02040503050406030204" pitchFamily="18" charset="0"/>
              </a:rPr>
              <a:t>Mundi</a:t>
            </a:r>
            <a:r>
              <a:rPr lang="es-ES" sz="2400" dirty="0">
                <a:latin typeface="Candara" panose="020E0502030303020204" pitchFamily="34" charset="0"/>
                <a:ea typeface="Cambria" panose="02040503050406030204" pitchFamily="18" charset="0"/>
              </a:rPr>
              <a:t> Prensa Eds. Madrid. 328 pp.</a:t>
            </a:r>
            <a:endParaRPr lang="en-US" sz="2400" dirty="0">
              <a:latin typeface="Candara" panose="020E0502030303020204" pitchFamily="34" charset="0"/>
              <a:ea typeface="Cambria" panose="02040503050406030204" pitchFamily="18" charset="0"/>
            </a:endParaRPr>
          </a:p>
        </p:txBody>
      </p:sp>
      <p:sp>
        <p:nvSpPr>
          <p:cNvPr id="77" name="26 CuadroTexto">
            <a:extLst>
              <a:ext uri="{FF2B5EF4-FFF2-40B4-BE49-F238E27FC236}">
                <a16:creationId xmlns:a16="http://schemas.microsoft.com/office/drawing/2014/main" id="{A339CF19-817A-453B-AEAF-98EFAA6446B7}"/>
              </a:ext>
            </a:extLst>
          </p:cNvPr>
          <p:cNvSpPr txBox="1"/>
          <p:nvPr/>
        </p:nvSpPr>
        <p:spPr>
          <a:xfrm>
            <a:off x="967011" y="24478375"/>
            <a:ext cx="95897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>
                <a:latin typeface="Candara" panose="020E0502030303020204" pitchFamily="34" charset="0"/>
              </a:rPr>
              <a:t>Lorem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ipsum</a:t>
            </a:r>
            <a:r>
              <a:rPr lang="es-ES" sz="2400" dirty="0">
                <a:latin typeface="Candara" panose="020E0502030303020204" pitchFamily="34" charset="0"/>
              </a:rPr>
              <a:t> dolor </a:t>
            </a:r>
            <a:r>
              <a:rPr lang="es-ES" sz="2400" dirty="0" err="1">
                <a:latin typeface="Candara" panose="020E0502030303020204" pitchFamily="34" charset="0"/>
              </a:rPr>
              <a:t>sit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amet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consectetur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adipisicing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elit</a:t>
            </a:r>
            <a:r>
              <a:rPr lang="es-ES" sz="2400" dirty="0">
                <a:latin typeface="Candara" panose="020E0502030303020204" pitchFamily="34" charset="0"/>
              </a:rPr>
              <a:t>, sed do </a:t>
            </a:r>
            <a:r>
              <a:rPr lang="es-ES" sz="2400" dirty="0" err="1">
                <a:latin typeface="Candara" panose="020E0502030303020204" pitchFamily="34" charset="0"/>
              </a:rPr>
              <a:t>eiusmod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tempor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incididunt</a:t>
            </a:r>
            <a:r>
              <a:rPr lang="es-ES" sz="2400" dirty="0">
                <a:latin typeface="Candara" panose="020E0502030303020204" pitchFamily="34" charset="0"/>
              </a:rPr>
              <a:t> ut labore et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magna </a:t>
            </a:r>
            <a:r>
              <a:rPr lang="es-ES" sz="2400" dirty="0" err="1">
                <a:latin typeface="Candara" panose="020E0502030303020204" pitchFamily="34" charset="0"/>
              </a:rPr>
              <a:t>aliqua</a:t>
            </a:r>
            <a:r>
              <a:rPr lang="es-ES" sz="2400" dirty="0">
                <a:latin typeface="Candara" panose="020E0502030303020204" pitchFamily="34" charset="0"/>
              </a:rPr>
              <a:t>. Ut </a:t>
            </a:r>
            <a:r>
              <a:rPr lang="es-ES" sz="2400" dirty="0" err="1">
                <a:latin typeface="Candara" panose="020E0502030303020204" pitchFamily="34" charset="0"/>
              </a:rPr>
              <a:t>enim</a:t>
            </a:r>
            <a:r>
              <a:rPr lang="es-ES" sz="2400" dirty="0">
                <a:latin typeface="Candara" panose="020E0502030303020204" pitchFamily="34" charset="0"/>
              </a:rPr>
              <a:t> ad </a:t>
            </a:r>
            <a:r>
              <a:rPr lang="es-ES" sz="2400" dirty="0" err="1">
                <a:latin typeface="Candara" panose="020E0502030303020204" pitchFamily="34" charset="0"/>
              </a:rPr>
              <a:t>minim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veniam</a:t>
            </a:r>
            <a:r>
              <a:rPr lang="es-ES" sz="2400" dirty="0">
                <a:latin typeface="Candara" panose="020E0502030303020204" pitchFamily="34" charset="0"/>
              </a:rPr>
              <a:t>, </a:t>
            </a:r>
            <a:r>
              <a:rPr lang="es-ES" sz="2400" dirty="0" err="1">
                <a:latin typeface="Candara" panose="020E0502030303020204" pitchFamily="34" charset="0"/>
              </a:rPr>
              <a:t>quis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nostrud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exercitation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ullamco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nisi</a:t>
            </a:r>
            <a:r>
              <a:rPr lang="es-ES" sz="2400" dirty="0">
                <a:latin typeface="Candara" panose="020E0502030303020204" pitchFamily="34" charset="0"/>
              </a:rPr>
              <a:t> 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in culpa qui </a:t>
            </a:r>
            <a:r>
              <a:rPr lang="es-ES" sz="2400" dirty="0" err="1">
                <a:latin typeface="Candara" panose="020E0502030303020204" pitchFamily="34" charset="0"/>
              </a:rPr>
              <a:t>officia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deserunt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mollit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anim</a:t>
            </a:r>
            <a:r>
              <a:rPr lang="es-ES" sz="2400" dirty="0">
                <a:latin typeface="Candara" panose="020E0502030303020204" pitchFamily="34" charset="0"/>
              </a:rPr>
              <a:t> id </a:t>
            </a:r>
            <a:r>
              <a:rPr lang="es-ES" sz="2400" dirty="0" err="1">
                <a:latin typeface="Candara" panose="020E0502030303020204" pitchFamily="34" charset="0"/>
              </a:rPr>
              <a:t>est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laborum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  <a:p>
            <a:pPr algn="just"/>
            <a:endParaRPr lang="es-ES" sz="2400" dirty="0">
              <a:latin typeface="Candara" panose="020E0502030303020204" pitchFamily="34" charset="0"/>
            </a:endParaRPr>
          </a:p>
          <a:p>
            <a:pPr algn="just"/>
            <a:r>
              <a:rPr lang="es-ES" sz="2400" dirty="0">
                <a:latin typeface="Candara" panose="020E0502030303020204" pitchFamily="34" charset="0"/>
              </a:rPr>
              <a:t>Ut </a:t>
            </a:r>
            <a:r>
              <a:rPr lang="es-ES" sz="2400" dirty="0" err="1">
                <a:latin typeface="Candara" panose="020E0502030303020204" pitchFamily="34" charset="0"/>
              </a:rPr>
              <a:t>aliquip</a:t>
            </a:r>
            <a:r>
              <a:rPr lang="es-ES" sz="2400" dirty="0">
                <a:latin typeface="Candara" panose="020E0502030303020204" pitchFamily="34" charset="0"/>
              </a:rPr>
              <a:t> ex </a:t>
            </a:r>
            <a:r>
              <a:rPr lang="es-ES" sz="2400" dirty="0" err="1">
                <a:latin typeface="Candara" panose="020E0502030303020204" pitchFamily="34" charset="0"/>
              </a:rPr>
              <a:t>ea</a:t>
            </a:r>
            <a:r>
              <a:rPr lang="es-ES" sz="2400" dirty="0">
                <a:latin typeface="Candara" panose="020E0502030303020204" pitchFamily="34" charset="0"/>
              </a:rPr>
              <a:t> commodo </a:t>
            </a:r>
            <a:r>
              <a:rPr lang="es-ES" sz="2400" dirty="0" err="1">
                <a:latin typeface="Candara" panose="020E0502030303020204" pitchFamily="34" charset="0"/>
              </a:rPr>
              <a:t>consequat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Duis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aute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irure</a:t>
            </a:r>
            <a:r>
              <a:rPr lang="es-ES" sz="2400" dirty="0">
                <a:latin typeface="Candara" panose="020E0502030303020204" pitchFamily="34" charset="0"/>
              </a:rPr>
              <a:t> dolor in </a:t>
            </a:r>
            <a:r>
              <a:rPr lang="es-ES" sz="2400" dirty="0" err="1">
                <a:latin typeface="Candara" panose="020E0502030303020204" pitchFamily="34" charset="0"/>
              </a:rPr>
              <a:t>reprehenderit</a:t>
            </a:r>
            <a:r>
              <a:rPr lang="es-ES" sz="2400" dirty="0">
                <a:latin typeface="Candara" panose="020E0502030303020204" pitchFamily="34" charset="0"/>
              </a:rPr>
              <a:t> in </a:t>
            </a:r>
            <a:r>
              <a:rPr lang="es-ES" sz="2400" dirty="0" err="1">
                <a:latin typeface="Candara" panose="020E0502030303020204" pitchFamily="34" charset="0"/>
              </a:rPr>
              <a:t>voluptate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velit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esse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cillum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dolore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eu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fugiat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nulla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pariatur</a:t>
            </a:r>
            <a:r>
              <a:rPr lang="es-ES" sz="2400" dirty="0">
                <a:latin typeface="Candara" panose="020E0502030303020204" pitchFamily="34" charset="0"/>
              </a:rPr>
              <a:t>. </a:t>
            </a:r>
            <a:r>
              <a:rPr lang="es-ES" sz="2400" dirty="0" err="1">
                <a:latin typeface="Candara" panose="020E0502030303020204" pitchFamily="34" charset="0"/>
              </a:rPr>
              <a:t>Excepteur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sint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occaecat</a:t>
            </a:r>
            <a:r>
              <a:rPr lang="es-ES" sz="2400" dirty="0">
                <a:latin typeface="Candara" panose="020E0502030303020204" pitchFamily="34" charset="0"/>
              </a:rPr>
              <a:t> </a:t>
            </a:r>
            <a:r>
              <a:rPr lang="es-ES" sz="2400" dirty="0" err="1">
                <a:latin typeface="Candara" panose="020E0502030303020204" pitchFamily="34" charset="0"/>
              </a:rPr>
              <a:t>cupidatat</a:t>
            </a:r>
            <a:r>
              <a:rPr lang="es-ES" sz="2400" dirty="0">
                <a:latin typeface="Candara" panose="020E0502030303020204" pitchFamily="34" charset="0"/>
              </a:rPr>
              <a:t> non </a:t>
            </a:r>
            <a:r>
              <a:rPr lang="es-ES" sz="2400" dirty="0" err="1">
                <a:latin typeface="Candara" panose="020E0502030303020204" pitchFamily="34" charset="0"/>
              </a:rPr>
              <a:t>proident</a:t>
            </a:r>
            <a:r>
              <a:rPr lang="es-ES" sz="2400" dirty="0">
                <a:latin typeface="Candara" panose="020E0502030303020204" pitchFamily="34" charset="0"/>
              </a:rPr>
              <a:t>, sunt in </a:t>
            </a:r>
            <a:r>
              <a:rPr lang="es-ES" sz="2400" dirty="0" err="1">
                <a:latin typeface="Candara" panose="020E0502030303020204" pitchFamily="34" charset="0"/>
              </a:rPr>
              <a:t>cul</a:t>
            </a:r>
            <a:r>
              <a:rPr lang="es-ES" sz="24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7" name="1 Título">
            <a:extLst>
              <a:ext uri="{FF2B5EF4-FFF2-40B4-BE49-F238E27FC236}">
                <a16:creationId xmlns:a16="http://schemas.microsoft.com/office/drawing/2014/main" id="{0C0677CC-9C64-D64D-B2B2-A0E4551C3995}"/>
              </a:ext>
            </a:extLst>
          </p:cNvPr>
          <p:cNvSpPr txBox="1">
            <a:spLocks/>
          </p:cNvSpPr>
          <p:nvPr/>
        </p:nvSpPr>
        <p:spPr>
          <a:xfrm>
            <a:off x="6025381" y="1919280"/>
            <a:ext cx="9369904" cy="1846219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>
            <a:lvl1pPr algn="ctr" defTabSz="2952323" rtl="0" eaLnBrk="1" latinLnBrk="0" hangingPunct="1">
              <a:spcBef>
                <a:spcPct val="0"/>
              </a:spcBef>
              <a:buNone/>
              <a:defRPr sz="14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6000" dirty="0">
              <a:latin typeface="Segoe UI Light" pitchFamily="34" charset="0"/>
              <a:cs typeface="Segoe U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236228" y="28893515"/>
            <a:ext cx="746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s-ES" sz="5400" dirty="0">
                <a:solidFill>
                  <a:schemeClr val="bg1">
                    <a:lumMod val="65000"/>
                  </a:schemeClr>
                </a:solidFill>
              </a:rPr>
              <a:t>Espacio para logos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2853640" y="28677491"/>
            <a:ext cx="7848872" cy="1368152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8701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815</Words>
  <Application>Microsoft Office PowerPoint</Application>
  <PresentationFormat>Personalizado</PresentationFormat>
  <Paragraphs>35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Candara</vt:lpstr>
      <vt:lpstr>Segoe UI Light</vt:lpstr>
      <vt:lpstr>Tema de Office</vt:lpstr>
      <vt:lpstr>Título del trabajo</vt:lpstr>
    </vt:vector>
  </TitlesOfParts>
  <Company>UPV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blpacbla</dc:creator>
  <cp:lastModifiedBy>Beatriz Ledesma Cano</cp:lastModifiedBy>
  <cp:revision>43</cp:revision>
  <dcterms:created xsi:type="dcterms:W3CDTF">2012-05-23T10:55:00Z</dcterms:created>
  <dcterms:modified xsi:type="dcterms:W3CDTF">2023-11-14T11:52:44Z</dcterms:modified>
</cp:coreProperties>
</file>